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2.jpeg" ContentType="image/jpeg"/>
  <Override PartName="/ppt/media/image11.png" ContentType="image/png"/>
  <Override PartName="/ppt/media/image19.jpeg" ContentType="image/jpeg"/>
  <Override PartName="/ppt/media/image29.wmf" ContentType="image/x-wmf"/>
  <Override PartName="/ppt/media/image7.jpeg" ContentType="image/jpeg"/>
  <Override PartName="/ppt/media/image6.png" ContentType="image/png"/>
  <Override PartName="/ppt/media/image14.wmf" ContentType="image/x-wmf"/>
  <Override PartName="/ppt/media/image5.wmf" ContentType="image/x-wmf"/>
  <Override PartName="/ppt/media/image10.png" ContentType="image/png"/>
  <Override PartName="/ppt/media/image28.wmf" ContentType="image/x-wmf"/>
  <Override PartName="/ppt/media/image4.wmf" ContentType="image/x-wmf"/>
  <Override PartName="/ppt/media/image27.wmf" ContentType="image/x-wmf"/>
  <Override PartName="/ppt/media/image13.jpeg" ContentType="image/jpeg"/>
  <Override PartName="/ppt/media/image8.jpeg" ContentType="image/jpeg"/>
  <Override PartName="/ppt/media/image3.wmf" ContentType="image/x-wmf"/>
  <Override PartName="/ppt/media/image26.png" ContentType="image/png"/>
  <Override PartName="/ppt/media/image25.png" ContentType="image/png"/>
  <Override PartName="/ppt/media/image23.wmf" ContentType="image/x-wmf"/>
  <Override PartName="/ppt/media/image22.wmf" ContentType="image/x-wmf"/>
  <Override PartName="/ppt/media/image21.wmf" ContentType="image/x-wmf"/>
  <Override PartName="/ppt/media/image20.jpeg" ContentType="image/jpeg"/>
  <Override PartName="/ppt/media/image18.tif" ContentType="image/tiff"/>
  <Override PartName="/ppt/media/image17.png" ContentType="image/png"/>
  <Override PartName="/ppt/media/image16.png" ContentType="image/png"/>
  <Override PartName="/ppt/media/image15.png" ContentType="image/png"/>
  <Override PartName="/ppt/media/image24.wmf" ContentType="image/x-wmf"/>
  <Override PartName="/ppt/media/image1.wmf" ContentType="image/x-wmf"/>
  <Override PartName="/ppt/media/image2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59ED2CB-6950-4641-ABC7-31C6750387C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68AE78-9325-471C-BF79-BBFB8A09AA0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EAA044-539F-4F1A-83B3-846781A91C5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42FC4B-3335-48E3-A648-49EFAACCEED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35E5A3-90D1-4003-90F9-A622407868F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507761-00DB-41CC-8B5D-D7588B72DB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47A2D5-9FAA-4884-9435-EFDB71D005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43DDB9-15B7-4D7A-8F65-6CAF80C0F9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D8956C-4C4B-49D3-8C4E-2057DEAEDA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B6F79F-5120-4F2D-8D19-41A87D037D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4CA9B5-DEED-4007-B162-3453FBC227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DBE54F-5F07-4BB2-AD38-55C713BC40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17CA81-2CA6-4953-996E-7CBC1B33B2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2FF42-FBAB-4C8F-8068-69C06DAE5E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773C82-8330-4047-B2D7-72E1C188FB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C8745B-0FEC-4A61-B454-2F075028833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B5EDBF-AAAD-4F5D-B0D1-75DE14D2EC0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D5CBDA-7350-4CA3-8729-53D3407E78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4C30F2-BFFE-42CF-B1F0-BE53224EAB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608B3F-A6B9-425E-803E-0080F0F0EB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1AC059-1AB8-4089-BFEC-E25C249DC7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FA0473-6B02-44F4-B4F0-E84A56E079B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624E33-5A0F-4E7E-8C8E-1B97F43760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01456F-8957-41D4-BD34-1E1D671DB8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DB20C1-C265-4F82-8BE1-92AC9587E7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1F0489-0D2C-4441-B4C7-5BAB409B9E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FECE61-F4F4-4EB5-913B-D99A7F2B38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233379-57ED-48EC-905A-87CD4F11EE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5D9BF2-8AA3-44FC-96FA-2DFB7E2AF46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7911EDA-C9C2-4777-81D2-61E678EA75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8867A46-9357-455C-9E29-CB816A3CA5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D55FCD3-8D6F-45EA-A108-7F3BA98182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14EF581-A97E-443E-822C-C1811661AD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49F370-62D8-46BD-8C79-B178525482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120AFE-F4BC-4679-8675-25D24885AE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5F87BCA-BA22-4A63-AA78-6EC9342791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5FA5A23-4247-4FDD-894C-3D613D620B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B8D320-76F0-445F-817D-616DD41BA9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D1017F0-710D-46BA-B483-823D3D2F34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A17E93-31DC-475F-9D1B-EE5E1233A37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688653-D282-44F1-8E1F-6954D016A59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1FC63F2-6E4F-4928-B7B7-5491C69FCA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C307926-057F-488B-B8CF-52B99B3CCF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DB834B-A55D-44E0-98B8-B551B2F5FF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6F96542-D421-4E45-8CBF-917A0E960C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39F859C-8194-4E9C-B002-901A55334B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3D68830-2F94-4732-8542-C8965758CFB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048A26C-684D-4F1C-8815-5E7BE9C943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01AAF7D-D6BD-424D-86A0-0B4F89BF48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7CDDCA8-D479-4B03-B798-A4F1D7D3CF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1688370-003A-4EA2-9AA1-2C538B39F5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E5EFEBD-6E86-4D8F-9F36-80A725CE660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319E67-12B5-45F5-9ACB-DAB88DE6784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96BB721-A638-4205-BF63-D6DBEC76390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CA86BF1C-745C-44EF-A605-CA9F0FC2227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B7785E8C-9DD2-4EB6-9E54-2511C8B8782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B0E2382E-9A03-4491-9A10-8AC1077ED46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wmf"/><Relationship Id="rId6" Type="http://schemas.openxmlformats.org/officeDocument/2006/relationships/image" Target="../media/image28.wmf"/><Relationship Id="rId7" Type="http://schemas.openxmlformats.org/officeDocument/2006/relationships/image" Target="../media/image29.wmf"/><Relationship Id="rId8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t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4000" cy="685152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71320" cy="1468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24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80800" cy="43869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8" name="Picture 6" descr="Miami Rick ✈️🇺🇸 on Twitter: &quot;I'll just leave this....here ..."/>
          <p:cNvPicPr/>
          <p:nvPr/>
        </p:nvPicPr>
        <p:blipFill>
          <a:blip r:embed="rId1"/>
          <a:stretch/>
        </p:blipFill>
        <p:spPr>
          <a:xfrm>
            <a:off x="2028240" y="914400"/>
            <a:ext cx="5057640" cy="507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6640" cy="685692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143000" y="914040"/>
            <a:ext cx="3055320" cy="65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2" name="TextBox 2"/>
          <p:cNvSpPr/>
          <p:nvPr/>
        </p:nvSpPr>
        <p:spPr>
          <a:xfrm>
            <a:off x="1292400" y="2444400"/>
            <a:ext cx="642600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4" name="TextBox 5"/>
          <p:cNvSpPr/>
          <p:nvPr/>
        </p:nvSpPr>
        <p:spPr>
          <a:xfrm>
            <a:off x="4545000" y="1454400"/>
            <a:ext cx="43387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3760" cy="115992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6440" cy="30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8" name="TextBox 5"/>
          <p:cNvSpPr/>
          <p:nvPr/>
        </p:nvSpPr>
        <p:spPr>
          <a:xfrm>
            <a:off x="4545000" y="837360"/>
            <a:ext cx="43387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3760" cy="1159920"/>
          </a:xfrm>
          <a:prstGeom prst="rect">
            <a:avLst/>
          </a:prstGeom>
          <a:ln w="0">
            <a:noFill/>
          </a:ln>
        </p:spPr>
      </p:pic>
      <p:pic>
        <p:nvPicPr>
          <p:cNvPr id="270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6440" cy="303840"/>
          </a:xfrm>
          <a:prstGeom prst="rect">
            <a:avLst/>
          </a:prstGeom>
          <a:ln w="0">
            <a:noFill/>
          </a:ln>
        </p:spPr>
      </p:pic>
      <p:sp>
        <p:nvSpPr>
          <p:cNvPr id="271" name="TextBox 7"/>
          <p:cNvSpPr/>
          <p:nvPr/>
        </p:nvSpPr>
        <p:spPr>
          <a:xfrm>
            <a:off x="3200400" y="5244120"/>
            <a:ext cx="27518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2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3160" y="4312800"/>
            <a:ext cx="2844360" cy="773280"/>
          </a:xfrm>
          <a:prstGeom prst="rect">
            <a:avLst/>
          </a:prstGeom>
          <a:ln w="9525">
            <a:noFill/>
          </a:ln>
        </p:spPr>
      </p:pic>
      <p:sp>
        <p:nvSpPr>
          <p:cNvPr id="273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840" y="3962520"/>
            <a:ext cx="2844360" cy="773280"/>
          </a:xfrm>
          <a:prstGeom prst="rect">
            <a:avLst/>
          </a:prstGeom>
          <a:ln w="9525">
            <a:noFill/>
          </a:ln>
        </p:spPr>
      </p:pic>
      <p:sp>
        <p:nvSpPr>
          <p:cNvPr id="277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TextBox 18"/>
          <p:cNvSpPr/>
          <p:nvPr/>
        </p:nvSpPr>
        <p:spPr>
          <a:xfrm>
            <a:off x="371880" y="2408400"/>
            <a:ext cx="86058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1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6440" cy="303840"/>
          </a:xfrm>
          <a:prstGeom prst="rect">
            <a:avLst/>
          </a:prstGeom>
          <a:ln w="0">
            <a:noFill/>
          </a:ln>
        </p:spPr>
      </p:pic>
      <p:sp>
        <p:nvSpPr>
          <p:cNvPr id="282" name="Rectangle 4"/>
          <p:cNvSpPr/>
          <p:nvPr/>
        </p:nvSpPr>
        <p:spPr>
          <a:xfrm>
            <a:off x="225000" y="2307600"/>
            <a:ext cx="8753040" cy="38880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6440" cy="240120"/>
          </a:xfrm>
          <a:prstGeom prst="rect">
            <a:avLst/>
          </a:prstGeom>
          <a:ln w="0">
            <a:noFill/>
          </a:ln>
        </p:spPr>
      </p:pic>
      <p:pic>
        <p:nvPicPr>
          <p:cNvPr id="284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6440" cy="240120"/>
          </a:xfrm>
          <a:prstGeom prst="rect">
            <a:avLst/>
          </a:prstGeom>
          <a:ln w="0">
            <a:noFill/>
          </a:ln>
        </p:spPr>
      </p:pic>
      <p:sp>
        <p:nvSpPr>
          <p:cNvPr id="285" name="TextBox 13"/>
          <p:cNvSpPr/>
          <p:nvPr/>
        </p:nvSpPr>
        <p:spPr>
          <a:xfrm>
            <a:off x="3857400" y="4482000"/>
            <a:ext cx="11131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7" descr="tempest_low.JPG"/>
          <p:cNvPicPr/>
          <p:nvPr/>
        </p:nvPicPr>
        <p:blipFill>
          <a:blip r:embed="rId1"/>
          <a:srcRect l="0" t="3582" r="0" b="37951"/>
          <a:stretch/>
        </p:blipFill>
        <p:spPr>
          <a:xfrm>
            <a:off x="137880" y="96840"/>
            <a:ext cx="2879640" cy="11214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59360" y="230760"/>
            <a:ext cx="538488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Outline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24" name="Rectangle 3"/>
          <p:cNvSpPr/>
          <p:nvPr/>
        </p:nvSpPr>
        <p:spPr>
          <a:xfrm>
            <a:off x="324000" y="1472040"/>
            <a:ext cx="5078880" cy="19558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What is A/C Dynamics About?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Course Logistics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Nomenclature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25" name="TextBox 1"/>
          <p:cNvSpPr/>
          <p:nvPr/>
        </p:nvSpPr>
        <p:spPr>
          <a:xfrm>
            <a:off x="3527640" y="5508720"/>
            <a:ext cx="5384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* All lecture topic recordings will begin with an outline slide to aid in searching for material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7" name="TextBox 3"/>
          <p:cNvSpPr/>
          <p:nvPr/>
        </p:nvSpPr>
        <p:spPr>
          <a:xfrm>
            <a:off x="933120" y="1598760"/>
            <a:ext cx="5864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Newton’s Laws     (ASEN 2703)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8" name="TextBox 4"/>
          <p:cNvSpPr/>
          <p:nvPr/>
        </p:nvSpPr>
        <p:spPr>
          <a:xfrm>
            <a:off x="543960" y="2269080"/>
            <a:ext cx="62924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+ Aerodynamics       (ASEN 2702,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ASEN 3711)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9" name="TextBox 5"/>
          <p:cNvSpPr/>
          <p:nvPr/>
        </p:nvSpPr>
        <p:spPr>
          <a:xfrm>
            <a:off x="920520" y="3574800"/>
            <a:ext cx="5873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 (ASEN 3728)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0" name="Straight Connector 8"/>
          <p:cNvSpPr/>
          <p:nvPr/>
        </p:nvSpPr>
        <p:spPr>
          <a:xfrm>
            <a:off x="595800" y="3433320"/>
            <a:ext cx="61246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1" name="TextBox 15"/>
          <p:cNvSpPr/>
          <p:nvPr/>
        </p:nvSpPr>
        <p:spPr>
          <a:xfrm>
            <a:off x="6818400" y="1524960"/>
            <a:ext cx="21682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Inertial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TextBox 16"/>
          <p:cNvSpPr/>
          <p:nvPr/>
        </p:nvSpPr>
        <p:spPr>
          <a:xfrm>
            <a:off x="6857640" y="2458080"/>
            <a:ext cx="21632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Body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TextBox 17"/>
          <p:cNvSpPr/>
          <p:nvPr/>
        </p:nvSpPr>
        <p:spPr>
          <a:xfrm>
            <a:off x="893880" y="5223960"/>
            <a:ext cx="56181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Nonlinear Equations of Motion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Right Arrow 18"/>
          <p:cNvSpPr/>
          <p:nvPr/>
        </p:nvSpPr>
        <p:spPr>
          <a:xfrm rot="5400000">
            <a:off x="3705120" y="4543200"/>
            <a:ext cx="80784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080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Course Hub: Piazza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914400" y="1143000"/>
            <a:ext cx="6400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Piazza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228600" y="1057680"/>
            <a:ext cx="8847720" cy="488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My Assumptions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343800" y="1177920"/>
            <a:ext cx="5463360" cy="4681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material is challenging, and can take multiple engagements to understand fully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student who comes to my office or asks a question wants to learn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It may take multiple ways of explaining a concept before a student understands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must work together to help you find the way to understand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Taking notes in class and doing the homework yourselves are critical steps to understanding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 am trying to bring you to the point of understanding, not just give you the answer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will have fun this semester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0" name="Picture 3" descr=""/>
          <p:cNvPicPr/>
          <p:nvPr/>
        </p:nvPicPr>
        <p:blipFill>
          <a:blip r:embed="rId1"/>
          <a:stretch/>
        </p:blipFill>
        <p:spPr>
          <a:xfrm>
            <a:off x="5954400" y="3519360"/>
            <a:ext cx="2731320" cy="1365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41" name="Picture 4" descr=""/>
          <p:cNvPicPr/>
          <p:nvPr/>
        </p:nvPicPr>
        <p:blipFill>
          <a:blip r:embed="rId2"/>
          <a:stretch/>
        </p:blipFill>
        <p:spPr>
          <a:xfrm>
            <a:off x="5954400" y="1737720"/>
            <a:ext cx="2731320" cy="1365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Action Items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8520" cy="5210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Today: Make sure you can log in to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Gradescope – we will use it in class on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Tues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Every Week (including Next Week)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Tuesday: Reading Quiz due Midnight (Released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Monday)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Thursday: Homework due Midnight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0" y="578160"/>
            <a:ext cx="9143280" cy="513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85680"/>
            <a:ext cx="8228520" cy="73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37080" y="4307040"/>
            <a:ext cx="9054000" cy="1895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Once a week I will feature course-related memes and videos from the Internet.</a:t>
            </a:r>
            <a:endParaRPr b="0" lang="en-US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Students should submit links to memes and videos on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topics related to the course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(not about the course).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7" name="Picture 2" descr="http://headblitz.com/wp-content/uploads/2012/03/tosh0.jpg"/>
          <p:cNvPicPr/>
          <p:nvPr/>
        </p:nvPicPr>
        <p:blipFill>
          <a:blip r:embed="rId1"/>
          <a:stretch/>
        </p:blipFill>
        <p:spPr>
          <a:xfrm>
            <a:off x="1717920" y="959040"/>
            <a:ext cx="5622840" cy="3310560"/>
          </a:xfrm>
          <a:prstGeom prst="rect">
            <a:avLst/>
          </a:prstGeom>
          <a:ln w="0">
            <a:solidFill>
              <a:srgbClr val="b3b3b3"/>
            </a:solidFill>
          </a:ln>
        </p:spPr>
      </p:pic>
      <p:sp>
        <p:nvSpPr>
          <p:cNvPr id="248" name="Rectangle 5"/>
          <p:cNvSpPr/>
          <p:nvPr/>
        </p:nvSpPr>
        <p:spPr>
          <a:xfrm>
            <a:off x="3053880" y="1974960"/>
            <a:ext cx="3240000" cy="806760"/>
          </a:xfrm>
          <a:prstGeom prst="rect">
            <a:avLst/>
          </a:prstGeom>
          <a:solidFill>
            <a:srgbClr val="0070c0"/>
          </a:solidFill>
          <a:ln w="12700">
            <a:solidFill>
              <a:srgbClr val="40404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Rectangle 3"/>
          <p:cNvSpPr/>
          <p:nvPr/>
        </p:nvSpPr>
        <p:spPr>
          <a:xfrm>
            <a:off x="3065040" y="1860840"/>
            <a:ext cx="32392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3728</a:t>
            </a:r>
            <a:r>
              <a:rPr b="1" lang="en-US" sz="6000" spc="-1" strike="noStrike">
                <a:solidFill>
                  <a:srgbClr val="ff0000"/>
                </a:solidFill>
                <a:latin typeface="Rockwell Extra Bold"/>
                <a:ea typeface="Arial"/>
              </a:rPr>
              <a:t>.</a:t>
            </a: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O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50" name="Picture 7" descr="Boulder FL master.eps"/>
          <p:cNvPicPr/>
          <p:nvPr/>
        </p:nvPicPr>
        <p:blipFill>
          <a:blip r:embed="rId2"/>
          <a:srcRect l="0" t="0" r="77874" b="0"/>
          <a:stretch/>
        </p:blipFill>
        <p:spPr>
          <a:xfrm rot="210000">
            <a:off x="2514960" y="2943000"/>
            <a:ext cx="241200" cy="21996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1301040" y="820440"/>
            <a:ext cx="6242040" cy="356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10" descr=""/>
          <p:cNvPicPr/>
          <p:nvPr/>
        </p:nvPicPr>
        <p:blipFill>
          <a:blip r:embed="rId1"/>
          <a:stretch/>
        </p:blipFill>
        <p:spPr>
          <a:xfrm>
            <a:off x="1010880" y="857160"/>
            <a:ext cx="6264000" cy="5361480"/>
          </a:xfrm>
          <a:prstGeom prst="rect">
            <a:avLst/>
          </a:prstGeom>
          <a:ln w="0">
            <a:noFill/>
          </a:ln>
        </p:spPr>
      </p:pic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4" name="Rectangle 1"/>
          <p:cNvSpPr/>
          <p:nvPr/>
        </p:nvSpPr>
        <p:spPr>
          <a:xfrm>
            <a:off x="4423320" y="1821240"/>
            <a:ext cx="2608200" cy="615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5" name="Content Placeholder 4" descr=""/>
          <p:cNvPicPr/>
          <p:nvPr/>
        </p:nvPicPr>
        <p:blipFill>
          <a:blip r:embed="rId2"/>
          <a:srcRect l="0" t="0" r="0" b="5897"/>
          <a:stretch/>
        </p:blipFill>
        <p:spPr>
          <a:xfrm>
            <a:off x="5070600" y="857160"/>
            <a:ext cx="2082600" cy="2376360"/>
          </a:xfrm>
          <a:prstGeom prst="rect">
            <a:avLst/>
          </a:prstGeom>
          <a:ln w="9525">
            <a:noFill/>
          </a:ln>
        </p:spPr>
      </p:pic>
      <p:pic>
        <p:nvPicPr>
          <p:cNvPr id="256" name="Picture 2" descr=""/>
          <p:cNvPicPr/>
          <p:nvPr/>
        </p:nvPicPr>
        <p:blipFill>
          <a:blip r:embed="rId3"/>
          <a:stretch/>
        </p:blipFill>
        <p:spPr>
          <a:xfrm>
            <a:off x="4213800" y="3481200"/>
            <a:ext cx="4727160" cy="255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42183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2024-01-18T09:50:39Z</dcterms:modified>
  <cp:revision>319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